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56" r:id="rId3"/>
    <p:sldId id="262" r:id="rId4"/>
    <p:sldId id="264" r:id="rId5"/>
    <p:sldId id="265" r:id="rId6"/>
    <p:sldId id="263" r:id="rId7"/>
    <p:sldId id="268" r:id="rId8"/>
    <p:sldId id="267" r:id="rId9"/>
  </p:sldIdLst>
  <p:sldSz cx="12192000" cy="6858000"/>
  <p:notesSz cx="6858000" cy="9144000"/>
  <p:embeddedFontLst>
    <p:embeddedFont>
      <p:font typeface="AU Passata" panose="020B0503030502030804" pitchFamily="34" charset="0"/>
      <p:regular r:id="rId10"/>
      <p:bold r:id="rId11"/>
    </p:embeddedFont>
    <p:embeddedFont>
      <p:font typeface="AU Passata Light" panose="020B03030309020308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8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5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7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6095" y="3443622"/>
            <a:ext cx="648169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2100" y="1520316"/>
            <a:ext cx="9545793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7163077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917" y="2132856"/>
            <a:ext cx="2013173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254" y="5997600"/>
            <a:ext cx="2350657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2253" y="5997600"/>
            <a:ext cx="768039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19 NOVEMBER 2020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Bachelor Projects Introduction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79" y="5997600"/>
            <a:ext cx="557714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82" y="5997601"/>
            <a:ext cx="71753" cy="557999"/>
          </a:xfrm>
          <a:prstGeom prst="rect">
            <a:avLst/>
          </a:prstGeom>
        </p:spPr>
      </p:pic>
      <p:pic>
        <p:nvPicPr>
          <p:cNvPr id="1757241653" name="SecondaryLog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8659" y="5997600"/>
            <a:ext cx="1658669" cy="558000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28/01/2019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0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0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1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0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2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1A12C-4F7B-4E02-9489-209D0F4B3340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jpeg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emf"/><Relationship Id="rId5" Type="http://schemas.microsoft.com/office/2007/relationships/hdphoto" Target="../media/hdphoto2.wdp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hjschulz@cs.au.dk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CS/IT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Ubiquitous Computing and Interaction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669FA8-217F-46D9-9017-4BCD43BD032B}"/>
              </a:ext>
            </a:extLst>
          </p:cNvPr>
          <p:cNvGrpSpPr/>
          <p:nvPr/>
        </p:nvGrpSpPr>
        <p:grpSpPr>
          <a:xfrm>
            <a:off x="4470364" y="350554"/>
            <a:ext cx="1565356" cy="1423187"/>
            <a:chOff x="8024947" y="3433370"/>
            <a:chExt cx="1565356" cy="14231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565B01-5BD4-44CB-80AB-CDA2C5FCCDCA}"/>
                </a:ext>
              </a:extLst>
            </p:cNvPr>
            <p:cNvSpPr/>
            <p:nvPr/>
          </p:nvSpPr>
          <p:spPr bwMode="auto">
            <a:xfrm>
              <a:off x="8024947" y="3433370"/>
              <a:ext cx="1565356" cy="1423187"/>
            </a:xfrm>
            <a:prstGeom prst="rect">
              <a:avLst/>
            </a:prstGeom>
            <a:gradFill>
              <a:gsLst>
                <a:gs pos="0">
                  <a:srgbClr val="F2EEE5"/>
                </a:gs>
                <a:gs pos="58000">
                  <a:srgbClr val="FCF6F0"/>
                </a:gs>
                <a:gs pos="100000">
                  <a:srgbClr val="EBE6DE"/>
                </a:gs>
              </a:gsLst>
              <a:lin ang="5400000" scaled="1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8" name="Picture 2" descr="http://pure.au.dk/ws/files/40650135/KG_AI_Full_color.jpg">
              <a:extLst>
                <a:ext uri="{FF2B5EF4-FFF2-40B4-BE49-F238E27FC236}">
                  <a16:creationId xmlns:a16="http://schemas.microsoft.com/office/drawing/2014/main" id="{EFB7B679-4BFA-4036-A4C2-2A55CE9C51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219361" y="3433370"/>
              <a:ext cx="1370942" cy="1423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http://pure.au.dk/ws/files/41621756/portrait_mgp_ubicomp_gruppe.png">
            <a:extLst>
              <a:ext uri="{FF2B5EF4-FFF2-40B4-BE49-F238E27FC236}">
                <a16:creationId xmlns:a16="http://schemas.microsoft.com/office/drawing/2014/main" id="{8F6696AE-CE41-47D4-B2CF-9D5E186C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34" b="20014"/>
          <a:stretch/>
        </p:blipFill>
        <p:spPr bwMode="auto">
          <a:xfrm>
            <a:off x="6337291" y="1504108"/>
            <a:ext cx="1598392" cy="14231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41C66B-28D5-429B-A628-2393C07DBA70}"/>
              </a:ext>
            </a:extLst>
          </p:cNvPr>
          <p:cNvGrpSpPr/>
          <p:nvPr/>
        </p:nvGrpSpPr>
        <p:grpSpPr>
          <a:xfrm>
            <a:off x="6337291" y="3889233"/>
            <a:ext cx="1565356" cy="1423187"/>
            <a:chOff x="2568432" y="3440060"/>
            <a:chExt cx="1565356" cy="14231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2818C1-71E8-468C-BD2D-70413469F97F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2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916DB6D9-8815-485E-A07C-DECFD9ECB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 descr="http://pure.au.dk/ws/files/127222107/portrait.png">
            <a:extLst>
              <a:ext uri="{FF2B5EF4-FFF2-40B4-BE49-F238E27FC236}">
                <a16:creationId xmlns:a16="http://schemas.microsoft.com/office/drawing/2014/main" id="{2E5B7E96-E5D7-46A6-85B0-1089F7346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0364" y="5041082"/>
            <a:ext cx="1607413" cy="14231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4010DB-F907-4F00-A1BF-F3B5346990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4470364" y="2689196"/>
            <a:ext cx="1565356" cy="14364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91475" y="580784"/>
            <a:ext cx="2743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KAJ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69379" y="1849675"/>
            <a:ext cx="2743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MARIANNE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91475" y="3030012"/>
            <a:ext cx="2743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HANS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69379" y="4210350"/>
            <a:ext cx="2743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NIELS OLOF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91475" y="5430444"/>
            <a:ext cx="2743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HANS-JÖRG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221613-5DBE-49FB-8CE0-E66C21D2F5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"/>
          <a:stretch/>
        </p:blipFill>
        <p:spPr>
          <a:xfrm>
            <a:off x="9173820" y="350553"/>
            <a:ext cx="2584628" cy="1814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ow To Start Your Own Career In Virtual Reality | ARPost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30932" y="2468830"/>
            <a:ext cx="2627516" cy="181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-home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30932" y="4646905"/>
            <a:ext cx="2625493" cy="181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Ways Wearables Are Changing the Future of Healthcare | Product  Engineering Blog | eInfochips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8232" y="350553"/>
            <a:ext cx="2574231" cy="1831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industrial robot arm safely welds an automobile in an automated factory.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2708" y="2461498"/>
            <a:ext cx="2578789" cy="1824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paring Data Visualization Software: Here Are The 7 Best Tool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2768" y="4601273"/>
            <a:ext cx="2588729" cy="181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52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[UBI-A] Communication Cues for Video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Conferencing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010DB-F907-4F00-A1BF-F3B5346990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10497170" y="5267748"/>
            <a:ext cx="1565356" cy="14364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MirrorBlender_CHI2021_FinalDraft">
            <a:hlinkClick r:id="" action="ppaction://media"/>
            <a:extLst>
              <a:ext uri="{FF2B5EF4-FFF2-40B4-BE49-F238E27FC236}">
                <a16:creationId xmlns:a16="http://schemas.microsoft.com/office/drawing/2014/main" id="{70FEECAE-8E22-4E30-887A-D8529EA4194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379" end="9318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5429" y="1842634"/>
            <a:ext cx="8372617" cy="4709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35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6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[UBI-K] Seamless Music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017" y="1806476"/>
            <a:ext cx="5050276" cy="39590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Transitions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Room to Room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Phone to Stereo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Playlist A to Playlist B</a:t>
            </a:r>
          </a:p>
          <a:p>
            <a:r>
              <a:rPr lang="en-US" sz="3600" dirty="0">
                <a:solidFill>
                  <a:schemeClr val="bg1"/>
                </a:solidFill>
              </a:rPr>
              <a:t>Sensors for spatial, temporal, and social context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7B235-471D-41E6-957C-0D67803C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409" y="1900786"/>
            <a:ext cx="4867342" cy="3770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A52878-9259-4BB6-BFE5-DD1BB2AB1CE7}"/>
              </a:ext>
            </a:extLst>
          </p:cNvPr>
          <p:cNvGrpSpPr/>
          <p:nvPr/>
        </p:nvGrpSpPr>
        <p:grpSpPr>
          <a:xfrm>
            <a:off x="10487615" y="5280992"/>
            <a:ext cx="1565356" cy="1423187"/>
            <a:chOff x="2568432" y="3440060"/>
            <a:chExt cx="1565356" cy="14231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F1F4C2-6F62-4808-B550-62A8027A7399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0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6F499AC7-8EC7-45EE-A885-0AEFFC219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136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[UBI-L] Office of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017" y="1991360"/>
            <a:ext cx="5050276" cy="3774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Interaction Techniques &amp; Interactive Interiors for</a:t>
            </a:r>
          </a:p>
          <a:p>
            <a:endParaRPr lang="en-US" sz="300" dirty="0">
              <a:solidFill>
                <a:schemeClr val="bg1"/>
              </a:solidFill>
            </a:endParaRP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mixed meetings</a:t>
            </a:r>
          </a:p>
          <a:p>
            <a:pPr lvl="1"/>
            <a:r>
              <a:rPr lang="en-US" sz="3600" dirty="0" err="1">
                <a:solidFill>
                  <a:schemeClr val="bg1"/>
                </a:solidFill>
              </a:rPr>
              <a:t>office@home</a:t>
            </a:r>
            <a:endParaRPr lang="en-US" sz="3600" dirty="0">
              <a:solidFill>
                <a:schemeClr val="bg1"/>
              </a:solidFill>
            </a:endParaRP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shifting collaborations</a:t>
            </a:r>
          </a:p>
        </p:txBody>
      </p:sp>
      <p:pic>
        <p:nvPicPr>
          <p:cNvPr id="12" name="Picture 2" descr="http://pure.au.dk/ws/files/41621756/portrait_mgp_ubicomp_gruppe.png">
            <a:extLst>
              <a:ext uri="{FF2B5EF4-FFF2-40B4-BE49-F238E27FC236}">
                <a16:creationId xmlns:a16="http://schemas.microsoft.com/office/drawing/2014/main" id="{7AE94FD4-FD26-482B-949F-A0E786652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34" b="20014"/>
          <a:stretch/>
        </p:blipFill>
        <p:spPr bwMode="auto">
          <a:xfrm>
            <a:off x="10471097" y="5286459"/>
            <a:ext cx="1598392" cy="14231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Will the Office of the Future Look Like? | favbulous">
            <a:extLst>
              <a:ext uri="{FF2B5EF4-FFF2-40B4-BE49-F238E27FC236}">
                <a16:creationId xmlns:a16="http://schemas.microsoft.com/office/drawing/2014/main" id="{9247D324-3762-4B7C-9CFA-52A5E603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103" y="2223653"/>
            <a:ext cx="4497493" cy="2529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0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[UBI-H] Vibrotactile Feedback for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626" y="1943585"/>
            <a:ext cx="9404053" cy="39590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SteelSeries RIVAL 710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Increase trust / sense of security when interacting with data visualizations</a:t>
            </a:r>
          </a:p>
        </p:txBody>
      </p:sp>
      <p:pic>
        <p:nvPicPr>
          <p:cNvPr id="7" name="Picture 2" descr="http://pure.au.dk/ws/files/127222107/portrait.png">
            <a:extLst>
              <a:ext uri="{FF2B5EF4-FFF2-40B4-BE49-F238E27FC236}">
                <a16:creationId xmlns:a16="http://schemas.microsoft.com/office/drawing/2014/main" id="{2B69FD01-21E4-4AED-92DE-96CE44B3B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1814" y="5290617"/>
            <a:ext cx="1607413" cy="14231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99821-DAE6-41A0-AF76-4EE172E7D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983" y="3972108"/>
            <a:ext cx="5316937" cy="203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4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[UBI-C] Reactive </a:t>
            </a:r>
            <a:r>
              <a:rPr lang="en-US" dirty="0" err="1">
                <a:solidFill>
                  <a:schemeClr val="bg1"/>
                </a:solidFill>
              </a:rPr>
              <a:t>Polynomio</a:t>
            </a:r>
            <a:r>
              <a:rPr lang="en-US" dirty="0">
                <a:solidFill>
                  <a:schemeClr val="bg1"/>
                </a:solidFill>
              </a:rPr>
              <a:t> Packing for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Interactive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520" y="2294775"/>
            <a:ext cx="4805679" cy="3607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Extend current </a:t>
            </a:r>
            <a:r>
              <a:rPr lang="en-US" sz="3600" dirty="0" err="1">
                <a:solidFill>
                  <a:schemeClr val="bg1"/>
                </a:solidFill>
              </a:rPr>
              <a:t>polynomio</a:t>
            </a:r>
            <a:r>
              <a:rPr lang="en-US" sz="3600" dirty="0">
                <a:solidFill>
                  <a:schemeClr val="bg1"/>
                </a:solidFill>
              </a:rPr>
              <a:t> packing heuristics for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dragging</a:t>
            </a: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resizing</a:t>
            </a: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rotating</a:t>
            </a:r>
          </a:p>
          <a:p>
            <a:pPr lvl="1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pure.au.dk/ws/files/127222107/portrait.png">
            <a:extLst>
              <a:ext uri="{FF2B5EF4-FFF2-40B4-BE49-F238E27FC236}">
                <a16:creationId xmlns:a16="http://schemas.microsoft.com/office/drawing/2014/main" id="{2B69FD01-21E4-4AED-92DE-96CE44B3B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1814" y="5290617"/>
            <a:ext cx="1607413" cy="14231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DDBBDB-B5F2-4205-A948-59F70E628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947" y="2294775"/>
            <a:ext cx="4349563" cy="330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54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UBI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10253405" cy="1746085"/>
          </a:xfrm>
        </p:spPr>
        <p:txBody>
          <a:bodyPr>
            <a:normAutofit/>
          </a:bodyPr>
          <a:lstStyle/>
          <a:p>
            <a:r>
              <a:rPr lang="en-US" sz="3200" dirty="0"/>
              <a:t>If you want to </a:t>
            </a:r>
            <a:r>
              <a:rPr lang="en-US" sz="3200"/>
              <a:t>know more </a:t>
            </a:r>
            <a:r>
              <a:rPr lang="en-US" sz="3200" dirty="0"/>
              <a:t>come to the information meeting right after or drop me an email at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hjschulz@cs.au.dk</a:t>
            </a:r>
            <a:r>
              <a:rPr lang="en-US" sz="32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6651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145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 Light</vt:lpstr>
      <vt:lpstr>AU Passata Light</vt:lpstr>
      <vt:lpstr>Arial</vt:lpstr>
      <vt:lpstr>AU Passata</vt:lpstr>
      <vt:lpstr>Calibri</vt:lpstr>
      <vt:lpstr>Office Theme</vt:lpstr>
      <vt:lpstr>CS/IT BSc Projects</vt:lpstr>
      <vt:lpstr>PowerPoint Presentation</vt:lpstr>
      <vt:lpstr>[UBI-A] Communication Cues for Video               Conferencing Systems</vt:lpstr>
      <vt:lpstr>[UBI-K] Seamless Music Streaming</vt:lpstr>
      <vt:lpstr>[UBI-L] Office of the Future</vt:lpstr>
      <vt:lpstr>[UBI-H] Vibrotactile Feedback for Visualization</vt:lpstr>
      <vt:lpstr>[UBI-C] Reactive Polynomio Packing for               Interactive Data Visualization</vt:lpstr>
      <vt:lpstr>UBI BSc Projects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Hans-Jörg Schulz</dc:creator>
  <cp:lastModifiedBy>Hans-Jörg Schulz</cp:lastModifiedBy>
  <cp:revision>41</cp:revision>
  <dcterms:created xsi:type="dcterms:W3CDTF">2019-11-07T06:33:23Z</dcterms:created>
  <dcterms:modified xsi:type="dcterms:W3CDTF">2020-11-17T19:46:09Z</dcterms:modified>
</cp:coreProperties>
</file>